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l">
              <a:defRPr sz="84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DOO SuperQuinQu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ODOO SuperQuinQuin</a:t>
            </a:r>
          </a:p>
        </p:txBody>
      </p:sp>
      <p:sp>
        <p:nvSpPr>
          <p:cNvPr id="120" name="Gestion des créneaux bénévole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Gestion des créneaux bénévoles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océdure : Affecter un créneau à un membre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577850">
              <a:defRPr sz="7800"/>
            </a:lvl1pPr>
          </a:lstStyle>
          <a:p>
            <a:pPr/>
            <a:r>
              <a:t>Procédure : Affecter un créneau à un membre</a:t>
            </a:r>
          </a:p>
        </p:txBody>
      </p:sp>
      <p:sp>
        <p:nvSpPr>
          <p:cNvPr id="154" name="Aller dans [Membres / Membres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[Membres / Membres]</a:t>
            </a:r>
          </a:p>
          <a:p>
            <a:pPr/>
            <a:r>
              <a:t>Sélectionner un membre pour lequel on veut affecter un créneau</a:t>
            </a:r>
          </a:p>
          <a:p>
            <a:pPr/>
            <a:r>
              <a:t>Sélectionner l’onglet [Services] en bas de la page</a:t>
            </a:r>
          </a:p>
          <a:p>
            <a:pPr/>
            <a:r>
              <a:t>Cliquer sur le bouton [Inscription à un créneau]</a:t>
            </a:r>
          </a:p>
          <a:p>
            <a:pPr/>
            <a:r>
              <a:t>Renseigner : le créneau, le type (ABCD ou volant) et la date du premier service qui sera effectué. Laisser les autres champs en l’état.</a:t>
            </a:r>
          </a:p>
          <a:p>
            <a:pPr/>
            <a:r>
              <a:t>Cliquer sur le bouton [inscription à un créneau]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ervic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Services</a:t>
            </a:r>
          </a:p>
        </p:txBody>
      </p:sp>
      <p:sp>
        <p:nvSpPr>
          <p:cNvPr id="157" name="Un service est une instance d’un créneau pour une date précis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service est une instance d’un créneau pour une date précise</a:t>
            </a:r>
          </a:p>
          <a:p>
            <a:pPr/>
            <a:r>
              <a:t>Définit par :</a:t>
            </a:r>
          </a:p>
          <a:p>
            <a:pPr lvl="1"/>
            <a:r>
              <a:t>Un créneau</a:t>
            </a:r>
          </a:p>
          <a:p>
            <a:pPr lvl="1"/>
            <a:r>
              <a:t>La date à laquelle va avoir lieu ce service</a:t>
            </a:r>
          </a:p>
          <a:p>
            <a:pPr lvl="1"/>
            <a:r>
              <a:t>La liste des participants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océdure : création des servic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784225">
              <a:defRPr sz="10600"/>
            </a:lvl1pPr>
          </a:lstStyle>
          <a:p>
            <a:pPr/>
            <a:r>
              <a:t>Procédure : création des services</a:t>
            </a:r>
          </a:p>
        </p:txBody>
      </p:sp>
      <p:sp>
        <p:nvSpPr>
          <p:cNvPr id="160" name="Aller dans [Membres / Créneaux / Créneaux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[Membres / Créneaux / Créneaux]</a:t>
            </a:r>
          </a:p>
          <a:p>
            <a:pPr/>
            <a:r>
              <a:t>Sélectionner un créneaux sur lequel on veux créer un/des service(s)</a:t>
            </a:r>
          </a:p>
          <a:p>
            <a:pPr/>
            <a:r>
              <a:t>Cliquer bouton [Créer les services]</a:t>
            </a:r>
          </a:p>
          <a:p>
            <a:pPr/>
            <a:r>
              <a:t>Indiquer date de début / date de fin</a:t>
            </a:r>
          </a:p>
          <a:p>
            <a:pPr/>
            <a:r>
              <a:t>Aller dans [Membres / Services / Services] pour accéder au service créé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éparation d’un service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Préparation d’un service</a:t>
            </a:r>
          </a:p>
        </p:txBody>
      </p:sp>
      <p:sp>
        <p:nvSpPr>
          <p:cNvPr id="163" name="Confirmer le servic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Confirmer le service</a:t>
            </a:r>
          </a:p>
          <a:p>
            <a:pPr/>
            <a:r>
              <a:t>Ajouter les rattrapages</a:t>
            </a:r>
          </a:p>
          <a:p>
            <a:pPr/>
            <a:r>
              <a:t>Imprimer la feuille de présence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océdure : confirmation du service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734694">
              <a:defRPr sz="9900"/>
            </a:lvl1pPr>
          </a:lstStyle>
          <a:p>
            <a:pPr/>
            <a:r>
              <a:t>Procédure : confirmation du service</a:t>
            </a:r>
          </a:p>
        </p:txBody>
      </p:sp>
      <p:sp>
        <p:nvSpPr>
          <p:cNvPr id="166" name="Aller dans [Membres / Services / Services] pour accéder au service créé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[Membres / Services / Services] pour accéder au service créé</a:t>
            </a:r>
          </a:p>
          <a:p>
            <a:pPr/>
            <a:r>
              <a:t>Cliquer sur le bouton [Confirmer]</a:t>
            </a:r>
          </a:p>
          <a:p>
            <a:pPr/>
            <a:r>
              <a:t>Ajouter des rattrapages pour les coopérateurs en mode "Alerte"</a:t>
            </a:r>
          </a:p>
          <a:p>
            <a:pPr/>
            <a:r>
              <a:t>Cliquer sur le bouton [Rattrapages OK]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rocédure : Ajout de rattrapag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800734">
              <a:defRPr sz="10800"/>
            </a:lvl1pPr>
          </a:lstStyle>
          <a:p>
            <a:pPr/>
            <a:r>
              <a:t>Procédure : Ajout de rattrapages</a:t>
            </a:r>
          </a:p>
        </p:txBody>
      </p:sp>
      <p:sp>
        <p:nvSpPr>
          <p:cNvPr id="169" name="Aller dans [ Membres / Services / Services 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 Membres / Services / Services ]</a:t>
            </a:r>
          </a:p>
          <a:p>
            <a:pPr/>
            <a:r>
              <a:t>Sélectionner un service auquel ajouter un rattrapage</a:t>
            </a:r>
          </a:p>
          <a:p>
            <a:pPr/>
            <a:r>
              <a:t>Cliquer sur le bouton [Participants]</a:t>
            </a:r>
          </a:p>
          <a:p>
            <a:pPr/>
            <a:r>
              <a:t>Cliquer sur le bouton [Créer]</a:t>
            </a:r>
          </a:p>
          <a:p>
            <a:pPr/>
            <a:r>
              <a:t>Renseigner Contact + Service + Type</a:t>
            </a:r>
          </a:p>
          <a:p>
            <a:pPr/>
            <a:r>
              <a:t>Cliquer sur le bouton [Sauvegarder]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océdure : Imprimer la feuille de présence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610869">
              <a:defRPr sz="8200"/>
            </a:lvl1pPr>
          </a:lstStyle>
          <a:p>
            <a:pPr/>
            <a:r>
              <a:t>Procédure : Imprimer la feuille de présence</a:t>
            </a:r>
          </a:p>
        </p:txBody>
      </p:sp>
      <p:sp>
        <p:nvSpPr>
          <p:cNvPr id="172" name="Aller dans [ Membres / Services / Services 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 Membres / Services / Services ]</a:t>
            </a:r>
          </a:p>
          <a:p>
            <a:pPr/>
            <a:r>
              <a:t>Sélectionner un service pour lequel imprimer la feuille de présence</a:t>
            </a:r>
          </a:p>
          <a:p>
            <a:pPr/>
            <a:r>
              <a:t>Cliquer sur le bouton [Imprimer / Feuilles de présences]</a:t>
            </a:r>
          </a:p>
          <a:p>
            <a:pPr/>
            <a:r>
              <a:t>Cliquer sur le bouton [Imprimer]</a:t>
            </a:r>
          </a:p>
          <a:p>
            <a:pPr/>
            <a:r>
              <a:t>Ouvrir le PDF généré et l'imprimer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feuille présence.PNG" descr="feuille prés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044700"/>
            <a:ext cx="22626782" cy="910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aisie des présenc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Saisie des présences</a:t>
            </a:r>
          </a:p>
        </p:txBody>
      </p:sp>
      <p:sp>
        <p:nvSpPr>
          <p:cNvPr id="177" name="Les différents états possible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différents états possibles</a:t>
            </a:r>
          </a:p>
          <a:p>
            <a:pPr lvl="1"/>
            <a:r>
              <a:t>Présent</a:t>
            </a:r>
          </a:p>
          <a:p>
            <a:pPr lvl="1"/>
            <a:r>
              <a:t>Absent</a:t>
            </a:r>
          </a:p>
          <a:p>
            <a:pPr lvl="1"/>
            <a:r>
              <a:t>Rattrapage</a:t>
            </a:r>
          </a:p>
          <a:p>
            <a:pPr lvl="1"/>
            <a:r>
              <a:t>Remplacé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océdure : saisir les présences dans Odoo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602615">
              <a:defRPr sz="8100"/>
            </a:lvl1pPr>
          </a:lstStyle>
          <a:p>
            <a:pPr/>
            <a:r>
              <a:t>Procédure : saisir les présences dans Odoo</a:t>
            </a:r>
          </a:p>
        </p:txBody>
      </p:sp>
      <p:sp>
        <p:nvSpPr>
          <p:cNvPr id="180" name="Aller dans [ Membres / Services / Services 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 Membres / Services / Services ]</a:t>
            </a:r>
          </a:p>
          <a:p>
            <a:pPr/>
            <a:r>
              <a:t>Sélectionner un service pour lequel saisir les présences</a:t>
            </a:r>
          </a:p>
          <a:p>
            <a:pPr/>
            <a:r>
              <a:t>Cliquer sur le bouton [ Participants ]</a:t>
            </a:r>
          </a:p>
          <a:p>
            <a:pPr/>
            <a:r>
              <a:t>Pour chaque participant, cliquer sur l'icône correspondant à sa présence</a:t>
            </a:r>
          </a:p>
          <a:p>
            <a:pPr/>
            <a:r>
              <a:t>Après retour sur la page du service, cliquer sur le bouton [Clôturer le service]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près création de la fiche contact : Intéressé / Non concern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Après création de la fiche contact : Intéressé / Non concerné</a:t>
            </a:r>
          </a:p>
          <a:p>
            <a:pPr/>
            <a:r>
              <a:t>Après souscription des parts sociale : Membre / Désinscrit</a:t>
            </a:r>
          </a:p>
          <a:p>
            <a:pPr/>
            <a:r>
              <a:t>Après inscription à un créneau : Membre / A jour</a:t>
            </a:r>
          </a:p>
        </p:txBody>
      </p:sp>
      <p:sp>
        <p:nvSpPr>
          <p:cNvPr id="123" name="Membres - Les différents état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Membres - Les différents états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aisie présence.PNG" descr="saisie prés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1282700"/>
            <a:ext cx="22918194" cy="654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estion des absenc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Gestion des absences</a:t>
            </a:r>
          </a:p>
        </p:txBody>
      </p:sp>
      <p:sp>
        <p:nvSpPr>
          <p:cNvPr id="185" name="Après une absence non remplacée à un service, un membre :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Après une absence non remplacée à un service, un membre :</a:t>
            </a:r>
          </a:p>
          <a:p>
            <a:pPr lvl="1"/>
            <a:r>
              <a:t>Perd 2 points</a:t>
            </a:r>
          </a:p>
          <a:p>
            <a:pPr lvl="1"/>
            <a:r>
              <a:t>Passe en état "Alerte"</a:t>
            </a:r>
          </a:p>
          <a:p>
            <a:pPr lvl="1"/>
            <a:r>
              <a:t>Doit faire 2 services de "rattrapage" dans les 28 jours (Chaque service de rattrapage fait gagner 1 point).</a:t>
            </a:r>
          </a:p>
          <a:p>
            <a:pPr/>
            <a:r>
              <a:t>Si pas de rattrapage fait dans les 28 jours :</a:t>
            </a:r>
          </a:p>
          <a:p>
            <a:pPr lvl="1"/>
            <a:r>
              <a:t>Passe en état "suspendu"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estion des absenc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792479">
              <a:defRPr sz="10752"/>
            </a:lvl1pPr>
          </a:lstStyle>
          <a:p>
            <a:pPr/>
            <a:r>
              <a:t>Gestion des membres « volants »</a:t>
            </a:r>
          </a:p>
        </p:txBody>
      </p:sp>
      <p:sp>
        <p:nvSpPr>
          <p:cNvPr id="188" name="Après une absence non remplacée à un service, un membre :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482600" indent="-482600" defTabSz="627379">
              <a:spcBef>
                <a:spcPts val="4400"/>
              </a:spcBef>
              <a:defRPr sz="3648"/>
            </a:pPr>
            <a:r>
              <a:t>Les membres volants sont :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Rattachés à un UNIQUE créneau de type volant.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Affectés en supplément à des services de type « fixe » en fonction de leurs choix (cf procédure ajout de rattrapage)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Marqués de leur présence/absence dans le service « fixe »</a:t>
            </a:r>
          </a:p>
          <a:p>
            <a:pPr marL="482600" indent="-482600" defTabSz="627379">
              <a:spcBef>
                <a:spcPts val="4400"/>
              </a:spcBef>
              <a:defRPr sz="3648"/>
            </a:pPr>
            <a:r>
              <a:t>Pour collecter leurs points :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Le service associé au créneau de type volant doit être clôturé toutes les 4 semaines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Leur présence dans les services « fixe » sera alors collectée et chaque présence rapportera 2pt</a:t>
            </a:r>
          </a:p>
          <a:p>
            <a:pPr lvl="1" marL="965200" indent="-482600" defTabSz="627379">
              <a:spcBef>
                <a:spcPts val="4400"/>
              </a:spcBef>
              <a:defRPr sz="3648"/>
            </a:pPr>
            <a:r>
              <a:t>2pt leur seront également retranchés lors de cette clôture.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Capture d’écran 2017-12-02 à 17.54.22.png" descr="Capture d’écran 2017-12-02 à 17.54.2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58370" y="2235200"/>
            <a:ext cx="20320003" cy="924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utorisation à faire ses course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Autorisation à faire ses courses</a:t>
            </a:r>
          </a:p>
        </p:txBody>
      </p:sp>
      <p:sp>
        <p:nvSpPr>
          <p:cNvPr id="193" name="« A jour » ou « Alerte » =&gt; Autorisé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« A jour » ou « Alerte » =&gt; Autorisé</a:t>
            </a:r>
          </a:p>
          <a:p>
            <a:pPr/>
            <a:r>
              <a:t>« Suspendu » =&gt; Non autorisé</a:t>
            </a:r>
          </a:p>
          <a:p>
            <a:pPr/>
            <a:r>
              <a:t>Dans quel cas passe-t-on de « A jour » à « Alerte » ?</a:t>
            </a:r>
          </a:p>
          <a:p>
            <a:pPr lvl="1"/>
            <a:r>
              <a:t>Absence non justifiée et non remplacée à un service.</a:t>
            </a:r>
          </a:p>
          <a:p>
            <a:pPr/>
            <a:r>
              <a:t>Dans quel cas passe-t-on de « Alerte » à « Suspendu » ?</a:t>
            </a:r>
          </a:p>
          <a:p>
            <a:pPr lvl="1"/>
            <a:r>
              <a:t>Les 2 services de rattrapage ne sont pas effectués dans les 28jours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Utilisation de la badgeuse à l’accueil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 algn="l">
              <a:defRPr sz="8400"/>
            </a:pPr>
            <a:r>
              <a:t>Utilisation de la badgeuse à l’accueil</a:t>
            </a:r>
          </a:p>
        </p:txBody>
      </p:sp>
      <p:pic>
        <p:nvPicPr>
          <p:cNvPr id="196" name="Capture d’écran 2017-12-02 à 18.23.26.png" descr="Capture d’écran 2017-12-02 à 18.23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406" y="2403971"/>
            <a:ext cx="10004733" cy="358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Capture d’écran 2017-12-02 à 18.24.28.png" descr="Capture d’écran 2017-12-02 à 18.24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013" y="6197953"/>
            <a:ext cx="9969683" cy="320431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Accès web : http://gestion-prod.superquinquin.fr/coop_badge_reader/static/www/index.html"/>
          <p:cNvSpPr txBox="1"/>
          <p:nvPr>
            <p:ph type="body" sz="half" idx="4294967295"/>
          </p:nvPr>
        </p:nvSpPr>
        <p:spPr>
          <a:xfrm>
            <a:off x="11337180" y="3149600"/>
            <a:ext cx="11357720" cy="8875911"/>
          </a:xfrm>
          <a:prstGeom prst="rect">
            <a:avLst/>
          </a:prstGeom>
        </p:spPr>
        <p:txBody>
          <a:bodyPr/>
          <a:lstStyle/>
          <a:p>
            <a:pPr/>
            <a:r>
              <a:t>Accès web : http://gestion-prod.superquinquin.fr/coop_badge_reader/static/www/index.html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estion des congé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Gestion des congés</a:t>
            </a:r>
          </a:p>
        </p:txBody>
      </p:sp>
      <p:sp>
        <p:nvSpPr>
          <p:cNvPr id="201" name="Un membre peut être déclaré en congé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membre peut être déclaré en congés</a:t>
            </a:r>
          </a:p>
          <a:p>
            <a:pPr/>
            <a:r>
              <a:t>Pendant cette période de congés, son absence à un service programmé sur le créneau auquel il est rattaché n’entraine pas de perte de points</a:t>
            </a:r>
          </a:p>
          <a:p>
            <a:pPr/>
            <a:r>
              <a:t>En fonction du type de congé, le membre est soit « exempté » et il peut faire ses courses, soit « en congés » et il ne peut pas faire ses courses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rocédure : création d’un congé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11000"/>
            </a:lvl1pPr>
          </a:lstStyle>
          <a:p>
            <a:pPr/>
            <a:r>
              <a:t>Procédure : création d’un congé</a:t>
            </a:r>
          </a:p>
        </p:txBody>
      </p:sp>
      <p:sp>
        <p:nvSpPr>
          <p:cNvPr id="204" name="Aller dans [ Membres / Créneaux / Congés 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 Membres / Créneaux / Congés ]</a:t>
            </a:r>
          </a:p>
          <a:p>
            <a:pPr/>
            <a:r>
              <a:t>Cliquer sur le bouton [Créer]</a:t>
            </a:r>
          </a:p>
          <a:p>
            <a:pPr/>
            <a:r>
              <a:t>Compléter les champs Coopérateur, Type, Date de début et de fin</a:t>
            </a:r>
          </a:p>
          <a:p>
            <a:pPr/>
            <a:r>
              <a:t>Cliquer sur le bouton [Valider]</a:t>
            </a:r>
          </a:p>
          <a:p>
            <a:pPr/>
            <a:r>
              <a:t>Dans la fenêtre pop-up, cliquer sur le bouton [Confirmer le congé]</a:t>
            </a:r>
          </a:p>
          <a:p>
            <a:pPr/>
            <a:r>
              <a:t>Cliquer sur le bouton [Sauvegarder]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apture d’écran 2017-12-02 à 13.49.27.png" descr="Capture d’écran 2017-12-02 à 13.49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6119" y="4316"/>
            <a:ext cx="15676871" cy="14045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vale"/>
          <p:cNvSpPr/>
          <p:nvPr/>
        </p:nvSpPr>
        <p:spPr>
          <a:xfrm>
            <a:off x="3162300" y="2146300"/>
            <a:ext cx="2819400" cy="1079500"/>
          </a:xfrm>
          <a:prstGeom prst="ellipse">
            <a:avLst/>
          </a:prstGeom>
          <a:ln w="38100">
            <a:solidFill>
              <a:srgbClr val="EE230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7" name="Ovale"/>
          <p:cNvSpPr/>
          <p:nvPr/>
        </p:nvSpPr>
        <p:spPr>
          <a:xfrm>
            <a:off x="6921500" y="723900"/>
            <a:ext cx="3136770" cy="1257300"/>
          </a:xfrm>
          <a:prstGeom prst="ellipse">
            <a:avLst/>
          </a:prstGeom>
          <a:ln w="38100">
            <a:solidFill>
              <a:srgbClr val="EE230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8" name="Ovale"/>
          <p:cNvSpPr/>
          <p:nvPr/>
        </p:nvSpPr>
        <p:spPr>
          <a:xfrm>
            <a:off x="14617700" y="12306300"/>
            <a:ext cx="3136770" cy="1257300"/>
          </a:xfrm>
          <a:prstGeom prst="ellipse">
            <a:avLst/>
          </a:prstGeom>
          <a:ln w="38100">
            <a:solidFill>
              <a:srgbClr val="EE230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apture d’écran 2017-12-02 à 13.51.14.png" descr="Capture d’écran 2017-12-02 à 13.51.1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6926" y="-28972"/>
            <a:ext cx="14510208" cy="13773833"/>
          </a:xfrm>
          <a:prstGeom prst="rect">
            <a:avLst/>
          </a:prstGeom>
        </p:spPr>
      </p:pic>
      <p:sp>
        <p:nvSpPr>
          <p:cNvPr id="131" name="Ovale"/>
          <p:cNvSpPr/>
          <p:nvPr/>
        </p:nvSpPr>
        <p:spPr>
          <a:xfrm>
            <a:off x="15938500" y="122555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2" name="Ovale"/>
          <p:cNvSpPr/>
          <p:nvPr/>
        </p:nvSpPr>
        <p:spPr>
          <a:xfrm>
            <a:off x="9334500" y="596900"/>
            <a:ext cx="3136770" cy="1257300"/>
          </a:xfrm>
          <a:prstGeom prst="ellipse">
            <a:avLst/>
          </a:prstGeom>
          <a:ln w="38100">
            <a:solidFill>
              <a:srgbClr val="EE230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3" name="Ovale"/>
          <p:cNvSpPr/>
          <p:nvPr/>
        </p:nvSpPr>
        <p:spPr>
          <a:xfrm>
            <a:off x="4076700" y="10287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4" name="Ovale"/>
          <p:cNvSpPr/>
          <p:nvPr/>
        </p:nvSpPr>
        <p:spPr>
          <a:xfrm>
            <a:off x="12966700" y="1892300"/>
            <a:ext cx="3136770" cy="1257300"/>
          </a:xfrm>
          <a:prstGeom prst="ellipse">
            <a:avLst/>
          </a:prstGeom>
          <a:ln w="38100">
            <a:solidFill>
              <a:srgbClr val="EE230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apture d’écran 2017-12-02 à 13.45.59.png" descr="Capture d’écran 2017-12-02 à 13.45.59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254823" y="2633"/>
            <a:ext cx="13874242" cy="14001313"/>
          </a:xfrm>
          <a:prstGeom prst="rect">
            <a:avLst/>
          </a:prstGeom>
        </p:spPr>
      </p:pic>
      <p:sp>
        <p:nvSpPr>
          <p:cNvPr id="137" name="Ovale"/>
          <p:cNvSpPr/>
          <p:nvPr/>
        </p:nvSpPr>
        <p:spPr>
          <a:xfrm>
            <a:off x="12433300" y="5969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8" name="Ovale"/>
          <p:cNvSpPr/>
          <p:nvPr/>
        </p:nvSpPr>
        <p:spPr>
          <a:xfrm>
            <a:off x="4229100" y="9779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9" name="Ovale"/>
          <p:cNvSpPr/>
          <p:nvPr/>
        </p:nvSpPr>
        <p:spPr>
          <a:xfrm>
            <a:off x="12661900" y="18923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40" name="Ovale"/>
          <p:cNvSpPr/>
          <p:nvPr/>
        </p:nvSpPr>
        <p:spPr>
          <a:xfrm>
            <a:off x="14922500" y="12179300"/>
            <a:ext cx="3136770" cy="1257300"/>
          </a:xfrm>
          <a:prstGeom prst="ellipse">
            <a:avLst/>
          </a:prstGeom>
          <a:ln w="38100">
            <a:solidFill>
              <a:srgbClr val="1EB00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réneaux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8400"/>
            </a:lvl1pPr>
          </a:lstStyle>
          <a:p>
            <a:pPr/>
            <a:r>
              <a:t>Créneaux</a:t>
            </a:r>
          </a:p>
        </p:txBody>
      </p:sp>
      <p:sp>
        <p:nvSpPr>
          <p:cNvPr id="143" name="Créneau générique (sans date)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800"/>
              </a:spcBef>
              <a:defRPr sz="3900"/>
            </a:pPr>
            <a:r>
              <a:t>Créneau générique (sans date)</a:t>
            </a:r>
          </a:p>
          <a:p>
            <a:pPr marL="527050" indent="-527050" defTabSz="685165">
              <a:spcBef>
                <a:spcPts val="4800"/>
              </a:spcBef>
              <a:defRPr sz="3900"/>
            </a:pPr>
            <a:r>
              <a:t>Définit par :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Le type : fixe (</a:t>
            </a:r>
            <a:r>
              <a:t>semaine A/B/C/D) ou volant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Le jour de la semaine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Les heures de début et de fin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Le(s) responsable(s) d’équipe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Le nombre de participants minimum et maximum</a:t>
            </a:r>
          </a:p>
          <a:p>
            <a:pPr lvl="1" marL="1054100" indent="-527050" defTabSz="685165">
              <a:spcBef>
                <a:spcPts val="4800"/>
              </a:spcBef>
              <a:defRPr sz="3900"/>
            </a:pPr>
            <a:r>
              <a:t>La répartition entre coopérateurs fixes et coopérateurs volants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apture d’écran 2017-12-02 à 13.53.38.png" descr="Capture d’écran 2017-12-02 à 13.53.38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55500" y="-1742"/>
            <a:ext cx="22072977" cy="13361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inalisation des créneaux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Finalisation des créneaux</a:t>
            </a:r>
          </a:p>
        </p:txBody>
      </p:sp>
      <p:sp>
        <p:nvSpPr>
          <p:cNvPr id="148" name="Ajouter des responsables d'équip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Ajouter des responsables d'équipe</a:t>
            </a:r>
          </a:p>
          <a:p>
            <a:pPr/>
            <a:r>
              <a:t>Vérifier minimum/maximum de participants</a:t>
            </a:r>
          </a:p>
          <a:p>
            <a:pPr/>
            <a:r>
              <a:t>Ajouter "Nombre de place maximum"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rocédure : Affecter un responsable d’équipe à un créneau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 defTabSz="520065">
              <a:defRPr sz="7000"/>
            </a:lvl1pPr>
          </a:lstStyle>
          <a:p>
            <a:pPr/>
            <a:r>
              <a:t>Procédure : Affecter un responsable d’équipe à un créneau</a:t>
            </a:r>
          </a:p>
        </p:txBody>
      </p:sp>
      <p:sp>
        <p:nvSpPr>
          <p:cNvPr id="151" name="Aller dans [Membres / Créneaux / Créneaux]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Aller dans [Membres / Créneaux / Créneaux]</a:t>
            </a:r>
          </a:p>
          <a:p>
            <a:pPr/>
            <a:r>
              <a:t>Sélectionner un créneaux sur lequel on veux ajouter un responsable</a:t>
            </a:r>
          </a:p>
          <a:p>
            <a:pPr/>
            <a:r>
              <a:t>Cliquer sur le bouton [Modifier]</a:t>
            </a:r>
          </a:p>
          <a:p>
            <a:pPr/>
            <a:r>
              <a:t>Sélectionner un(des) responsable(s) d’équipe</a:t>
            </a:r>
          </a:p>
          <a:p>
            <a:pPr/>
            <a:r>
              <a:t>Cliquer sur le bouton [Sauvegarder]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